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13"/>
  </p:notesMasterIdLst>
  <p:sldIdLst>
    <p:sldId id="304" r:id="rId2"/>
    <p:sldId id="350" r:id="rId3"/>
    <p:sldId id="316" r:id="rId4"/>
    <p:sldId id="317" r:id="rId5"/>
    <p:sldId id="312" r:id="rId6"/>
    <p:sldId id="306" r:id="rId7"/>
    <p:sldId id="311" r:id="rId8"/>
    <p:sldId id="307" r:id="rId9"/>
    <p:sldId id="313" r:id="rId10"/>
    <p:sldId id="314" r:id="rId11"/>
    <p:sldId id="315" r:id="rId1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8332"/>
    <a:srgbClr val="1B4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7691" autoAdjust="0"/>
  </p:normalViewPr>
  <p:slideViewPr>
    <p:cSldViewPr snapToGrid="0" snapToObjects="1">
      <p:cViewPr varScale="1">
        <p:scale>
          <a:sx n="96" d="100"/>
          <a:sy n="96" d="100"/>
        </p:scale>
        <p:origin x="4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885077A-2C01-4113-A3B7-C9E281F89981}" type="datetimeFigureOut">
              <a:rPr lang="en-US"/>
              <a:pPr>
                <a:defRPr/>
              </a:pPr>
              <a:t>3/12/2026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C9F367D-4C70-40F0-B6CA-F8510EC764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91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97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97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9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97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97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97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97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97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97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9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89267-289A-B3E3-435B-A0587201F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B20CA-CA23-9496-9F1A-0BA11F28C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AD233-ED03-57A2-8DAF-70B731448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0FA161-9E76-4260-A0EA-F93DC9394CCD}" type="datetime1">
              <a:rPr lang="en-GB" smtClean="0"/>
              <a:pPr/>
              <a:t>12/03/2026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579CA-E59F-5D79-8DF7-9C4C4706B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DBAFB-D260-1179-EF69-7B19EA44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1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CCA8-BC7C-06E5-EB79-C6C2CBA5F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73CF3-1D4D-084E-3000-2BF92DFAC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73D40-8B74-3538-6F55-7D3A349D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2E1987-E0B1-472E-B72E-2C30797AF027}" type="datetime1">
              <a:rPr lang="en-GB" smtClean="0"/>
              <a:pPr/>
              <a:t>12/03/2026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1F6CC-AD10-A581-686D-7CD0CACF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3042-03AA-E956-2FBB-0E0EA09B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0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54A4D0-B2FA-F53B-CAE5-FAD433391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B13ED-D9C3-2608-2E8D-90D9BF1D0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46850-3449-409B-8DDB-387833664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2EF03E-FB94-4E94-9D83-2046D1E3D9CA}" type="datetime1">
              <a:rPr lang="en-GB" smtClean="0"/>
              <a:pPr/>
              <a:t>12/03/2026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74DB9-C800-58CC-FA18-93AC942B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F8846-450E-D181-74E8-0EA74911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41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laims LTD background.jpg"/>
          <p:cNvPicPr>
            <a:picLocks noChangeAspect="1"/>
          </p:cNvPicPr>
          <p:nvPr userDrawn="1"/>
        </p:nvPicPr>
        <p:blipFill>
          <a:blip r:embed="rId2"/>
          <a:srcRect l="1704" t="2094" r="8977"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/>
          <p:nvPr userDrawn="1"/>
        </p:nvSpPr>
        <p:spPr>
          <a:xfrm>
            <a:off x="0" y="6630988"/>
            <a:ext cx="9144000" cy="227012"/>
          </a:xfrm>
          <a:prstGeom prst="rect">
            <a:avLst/>
          </a:prstGeom>
          <a:solidFill>
            <a:srgbClr val="E783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5931" y="1640029"/>
            <a:ext cx="5842434" cy="888642"/>
          </a:xfrm>
          <a:prstGeom prst="rect">
            <a:avLst/>
          </a:prstGeom>
        </p:spPr>
        <p:txBody>
          <a:bodyPr/>
          <a:lstStyle>
            <a:lvl1pPr algn="l">
              <a:defRPr sz="3600" b="1" i="0" baseline="0">
                <a:solidFill>
                  <a:srgbClr val="E7833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co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73488" y="1411288"/>
            <a:ext cx="1722437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39090" y="3331152"/>
            <a:ext cx="7301345" cy="836757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rgbClr val="E7833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680200" y="6356350"/>
            <a:ext cx="22336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815EA-C445-48DA-ACE2-8373FF1BF6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8706F-9B59-8087-A793-CB2101D58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EFE6C-275F-93CE-2F71-4C8E72A34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8A5AD-6740-3657-05F4-71DF06ECCF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420FE5-3474-435C-A1C9-E880EB01447C}" type="datetime1">
              <a:rPr lang="en-GB" smtClean="0"/>
              <a:pPr/>
              <a:t>12/03/2026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E81F-20A5-3FC7-88A1-CC0AE941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A9468-C62B-7F21-84D2-7BBFC270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8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4DB9-9257-0953-2598-8ABCA56F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BA570-92CD-DBA0-D305-6A5BD5022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7D9C3-5143-B884-D2A5-EC42718A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96EACD7-9430-4B7C-BB7E-01F1C1140D61}" type="datetime1">
              <a:rPr lang="en-GB" smtClean="0"/>
              <a:pPr/>
              <a:t>12/03/2026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3C95A-D6AE-D965-6191-F72B319D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497EB-E1E4-051F-B458-6E9BF0E5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3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4CB3F-9C4D-FA70-C95F-EB107FEAC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68818-B676-1BED-71F3-D61618B48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2FB1C-0458-69EA-3744-E9427DAC6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5A471-8B17-73F1-5072-55933E71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C31173-2CD1-4425-BC43-A63871EC50D7}" type="datetime1">
              <a:rPr lang="en-GB" smtClean="0"/>
              <a:pPr/>
              <a:t>12/03/2026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C2768-8315-134F-9140-8A0DC231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3EADE-A212-397E-54B0-29C8D640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48CE8-9DC7-D45C-FD8C-8CA0B24E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71F63-A053-2301-2E56-DF309EB59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752A5-ECA7-2CC4-8D61-1704A6804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47197-5030-95BC-93B2-0591D19E2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2AD8A6-463A-4794-79EA-BE1D29D81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376F36-DFA2-8475-3C6D-16CC380F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D1B17D-1E72-4F33-B62C-84D542157DA5}" type="datetime1">
              <a:rPr lang="en-GB" smtClean="0"/>
              <a:pPr/>
              <a:t>12/03/2026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3085EB-BF3C-C322-A4D7-0F094BD3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6AF8DB-CD58-CB9A-F930-C41666C2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5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76F8-2BBB-3411-725A-4D87B17B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1E240-B142-2E5B-C40D-C7E528AE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85A92F-E552-45BF-B22F-9F4E16D821C5}" type="datetime1">
              <a:rPr lang="en-GB" smtClean="0"/>
              <a:pPr/>
              <a:t>12/03/2026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5CDB3-2CE7-BF26-EE5E-31AED6CE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73826-C398-93DD-474F-561DB9CC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5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B47E9E-7AFF-0694-FC29-A15E10DC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31C761-21CB-4CD0-9856-275362CCE3DA}" type="datetime1">
              <a:rPr lang="en-GB" smtClean="0"/>
              <a:pPr/>
              <a:t>12/03/2026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4388A-EE02-C6F8-1D08-E728ED26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4B595-9430-0453-E8D5-3086B699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6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39A5-DFC9-B347-60FF-CD6C62C55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9885F-A441-E970-DD39-544274BA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E114F-C001-0825-A6DE-7D993BC91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D47DD-4A3A-A1F6-78FF-4D117479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85509AC-19D5-4B94-B0AE-61033418191A}" type="datetime1">
              <a:rPr lang="en-GB" smtClean="0"/>
              <a:pPr/>
              <a:t>12/03/2026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A1316-C175-14D2-3C46-5ACAFFCBB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749F6-AE4B-01F8-1E2F-FF1623B5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6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3B38-8DDB-0143-34A5-81ECA0DC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6456FC-6069-EB15-3F93-B5A54984B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A1BD0-ACD0-52F3-B619-6AB193B06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C859B-0C0A-1737-6686-CCEA3CB1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232E85-E3DA-4B38-AAC0-625F58E60890}" type="datetime1">
              <a:rPr lang="en-GB" smtClean="0"/>
              <a:pPr/>
              <a:t>12/03/2026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AC387-B270-6F4E-E97C-BB0575CB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16DC1-F827-17F6-B734-35267AD6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3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F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0B8D82-D75B-74D6-86B4-8FE3262378D3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621316" y="6545581"/>
            <a:ext cx="396478" cy="92333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D0E2FEFC-A7D4-3894-57AB-D10CAA0CD3B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2F3F52"/>
              </a:clrFrom>
              <a:clrTo>
                <a:srgbClr val="2F3F5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6681" r="83906" b="88568"/>
          <a:stretch/>
        </p:blipFill>
        <p:spPr>
          <a:xfrm>
            <a:off x="7555742" y="136525"/>
            <a:ext cx="1610436" cy="3842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76EA16-842D-384C-55F8-41529CD671B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000"/>
          </a:blip>
          <a:srcRect l="5496" b="20788"/>
          <a:stretch/>
        </p:blipFill>
        <p:spPr>
          <a:xfrm>
            <a:off x="-1" y="2708296"/>
            <a:ext cx="3476842" cy="414970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09D9A4-B137-ADCA-E2BE-35FE06FB24EE}"/>
              </a:ext>
            </a:extLst>
          </p:cNvPr>
          <p:cNvSpPr/>
          <p:nvPr userDrawn="1"/>
        </p:nvSpPr>
        <p:spPr>
          <a:xfrm>
            <a:off x="0" y="0"/>
            <a:ext cx="9144000" cy="6742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1" descr="Caims Portal LTD Logo.png">
            <a:extLst>
              <a:ext uri="{FF2B5EF4-FFF2-40B4-BE49-F238E27FC236}">
                <a16:creationId xmlns:a16="http://schemas.microsoft.com/office/drawing/2014/main" id="{5BC2B64B-2FD8-E76B-059B-1D79F44BCD7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5265738" y="230188"/>
            <a:ext cx="360045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14E8BB-4A6C-7193-D625-A26632BF3A01}"/>
              </a:ext>
            </a:extLst>
          </p:cNvPr>
          <p:cNvSpPr/>
          <p:nvPr userDrawn="1"/>
        </p:nvSpPr>
        <p:spPr>
          <a:xfrm>
            <a:off x="306388" y="661988"/>
            <a:ext cx="8559800" cy="5538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11" descr="backgorund.jpg">
            <a:extLst>
              <a:ext uri="{FF2B5EF4-FFF2-40B4-BE49-F238E27FC236}">
                <a16:creationId xmlns:a16="http://schemas.microsoft.com/office/drawing/2014/main" id="{4AD03F19-2927-96F1-B9E3-3B2A6E2338E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 l="40572" r="4546"/>
          <a:stretch>
            <a:fillRect/>
          </a:stretch>
        </p:blipFill>
        <p:spPr bwMode="auto">
          <a:xfrm>
            <a:off x="3848100" y="839788"/>
            <a:ext cx="5018088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AC23FB-B8E3-BEA1-76A0-55369E631507}"/>
              </a:ext>
            </a:extLst>
          </p:cNvPr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E783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EC90C-324A-8778-07CF-7F5E06BBA566}"/>
              </a:ext>
            </a:extLst>
          </p:cNvPr>
          <p:cNvSpPr txBox="1"/>
          <p:nvPr userDrawn="1"/>
        </p:nvSpPr>
        <p:spPr>
          <a:xfrm>
            <a:off x="295275" y="6419850"/>
            <a:ext cx="21478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www.claimsportal.org.uk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C48D4B-1B5C-7078-1577-42A53383654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447088" y="6545580"/>
            <a:ext cx="528637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33870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70" r:id="rId12"/>
    <p:sldLayoutId id="2147483672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3DACD-0E71-089F-BA85-33E7EC1B49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58"/>
          <a:stretch>
            <a:fillRect/>
          </a:stretch>
        </p:blipFill>
        <p:spPr>
          <a:xfrm>
            <a:off x="0" y="880"/>
            <a:ext cx="9143999" cy="6857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646" y="2345254"/>
            <a:ext cx="799568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E78332"/>
                </a:solidFill>
              </a:defRPr>
            </a:lvl1pPr>
          </a:lstStyle>
          <a:p>
            <a:pPr algn="l"/>
            <a:r>
              <a:rPr lang="en-GB" sz="2800" b="1" dirty="0">
                <a:solidFill>
                  <a:schemeClr val="bg1"/>
                </a:solidFill>
              </a:rPr>
              <a:t>Visibility of claims in the Claims Portal:</a:t>
            </a: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A guide for Claimant Representatives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548" y="3647064"/>
            <a:ext cx="7995683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E78332"/>
                </a:solidFill>
              </a:defRPr>
            </a:lvl1pPr>
          </a:lstStyle>
          <a:p>
            <a:pPr algn="l"/>
            <a:r>
              <a:rPr lang="en-GB" sz="2000" dirty="0">
                <a:solidFill>
                  <a:schemeClr val="bg1"/>
                </a:solidFill>
              </a:rPr>
              <a:t>The guide shows how actions taken by claim handlers affect the visibility of claims and covers the following:</a:t>
            </a: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1 – Overview of available user profiles</a:t>
            </a:r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2 – Claim is not allocated to a specific user</a:t>
            </a: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3 – Claim is allocated to a specific user</a:t>
            </a:r>
          </a:p>
        </p:txBody>
      </p:sp>
    </p:spTree>
    <p:extLst>
      <p:ext uri="{BB962C8B-B14F-4D97-AF65-F5344CB8AC3E}">
        <p14:creationId xmlns:p14="http://schemas.microsoft.com/office/powerpoint/2010/main" val="284078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E798A6-297E-736A-7385-2D65A154AB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58"/>
          <a:stretch>
            <a:fillRect/>
          </a:stretch>
        </p:blipFill>
        <p:spPr>
          <a:xfrm>
            <a:off x="0" y="880"/>
            <a:ext cx="9143999" cy="68571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42" y="784213"/>
            <a:ext cx="4492911" cy="953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1. When the claim is with the Claimant Rep, a Team Leader can allocate the claim to a user (for example Rep Handler 2).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742" y="1896556"/>
            <a:ext cx="4120773" cy="861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2. The claim only appears in Rep Handler 2’s work list.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42" y="4519388"/>
            <a:ext cx="4492911" cy="505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4. Rep Handler 2 works on the claim and sends the claim to the compensator.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0742" y="2947030"/>
            <a:ext cx="4120773" cy="899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3.  Other Rep Handlers and Team Leaders can find the claim via Search, but cannot work on it.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F5BBC5-6346-4FB7-836C-10A059D88048}"/>
              </a:ext>
            </a:extLst>
          </p:cNvPr>
          <p:cNvGrpSpPr/>
          <p:nvPr/>
        </p:nvGrpSpPr>
        <p:grpSpPr>
          <a:xfrm>
            <a:off x="5299937" y="945679"/>
            <a:ext cx="1667790" cy="552510"/>
            <a:chOff x="5299937" y="945679"/>
            <a:chExt cx="1667790" cy="5525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4F5B222-066E-4609-9854-5C8DC445E921}"/>
                </a:ext>
              </a:extLst>
            </p:cNvPr>
            <p:cNvSpPr txBox="1"/>
            <p:nvPr/>
          </p:nvSpPr>
          <p:spPr>
            <a:xfrm>
              <a:off x="5299937" y="1098079"/>
              <a:ext cx="16677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Team Leader 1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(CR RTA Team Leader)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8CFB834-1B61-4C1A-9765-273E81345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9516" y="945679"/>
              <a:ext cx="228632" cy="22863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5C539A6-93D7-4F48-973F-4F884FE51B7F}"/>
              </a:ext>
            </a:extLst>
          </p:cNvPr>
          <p:cNvGrpSpPr/>
          <p:nvPr/>
        </p:nvGrpSpPr>
        <p:grpSpPr>
          <a:xfrm>
            <a:off x="4609563" y="2205679"/>
            <a:ext cx="1667791" cy="550709"/>
            <a:chOff x="5299936" y="2205679"/>
            <a:chExt cx="1667791" cy="55070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9F078E8-4DDB-4C0A-B8CC-BDAB8F02F1F7}"/>
                </a:ext>
              </a:extLst>
            </p:cNvPr>
            <p:cNvSpPr txBox="1"/>
            <p:nvPr/>
          </p:nvSpPr>
          <p:spPr>
            <a:xfrm>
              <a:off x="5299936" y="2356278"/>
              <a:ext cx="166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1 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(CR RTA Claim Handler)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14B40F9-5159-492A-BCC2-5B95F8D41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30718" y="2205679"/>
              <a:ext cx="206227" cy="20622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72692EC-89F5-4594-A4FD-A4586ED3AE89}"/>
              </a:ext>
            </a:extLst>
          </p:cNvPr>
          <p:cNvGrpSpPr/>
          <p:nvPr/>
        </p:nvGrpSpPr>
        <p:grpSpPr>
          <a:xfrm>
            <a:off x="6150393" y="2205679"/>
            <a:ext cx="1667790" cy="552510"/>
            <a:chOff x="6758470" y="2205679"/>
            <a:chExt cx="1667790" cy="5525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F5B583-33AB-487F-83BC-73F9615AE82D}"/>
                </a:ext>
              </a:extLst>
            </p:cNvPr>
            <p:cNvSpPr txBox="1"/>
            <p:nvPr/>
          </p:nvSpPr>
          <p:spPr>
            <a:xfrm>
              <a:off x="6758470" y="2358079"/>
              <a:ext cx="16677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2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(CR RTA Claim Handler)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81AACE6-081A-4197-ABFB-82FF6A5B8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8049" y="2205679"/>
              <a:ext cx="228632" cy="22863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1D29725-C27F-4CDD-81F8-C089F1DA3AA8}"/>
              </a:ext>
            </a:extLst>
          </p:cNvPr>
          <p:cNvGrpSpPr/>
          <p:nvPr/>
        </p:nvGrpSpPr>
        <p:grpSpPr>
          <a:xfrm>
            <a:off x="4609564" y="3499436"/>
            <a:ext cx="1667789" cy="612946"/>
            <a:chOff x="5299936" y="3197684"/>
            <a:chExt cx="1667789" cy="61294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97EE0A9-F933-4ADF-BC9E-8E04B39F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9514" y="3197684"/>
              <a:ext cx="228632" cy="22863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BFCBF67-A5F3-41C2-B226-07B8150E4E33}"/>
                </a:ext>
              </a:extLst>
            </p:cNvPr>
            <p:cNvSpPr txBox="1"/>
            <p:nvPr/>
          </p:nvSpPr>
          <p:spPr>
            <a:xfrm>
              <a:off x="5299936" y="3410520"/>
              <a:ext cx="16677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Team Leader 1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(CR RTA Team Leader)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0D07D5-8069-4C9F-A2F7-3A249B252D95}"/>
              </a:ext>
            </a:extLst>
          </p:cNvPr>
          <p:cNvGrpSpPr/>
          <p:nvPr/>
        </p:nvGrpSpPr>
        <p:grpSpPr>
          <a:xfrm>
            <a:off x="6150394" y="3499436"/>
            <a:ext cx="1667788" cy="612946"/>
            <a:chOff x="6758470" y="3197684"/>
            <a:chExt cx="1667788" cy="612946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E32B7E2-C128-4ADA-AC15-351854DCA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78048" y="3197684"/>
              <a:ext cx="228632" cy="22863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40211BB-17A3-4F04-BEBC-12BF50AE4D28}"/>
                </a:ext>
              </a:extLst>
            </p:cNvPr>
            <p:cNvSpPr txBox="1"/>
            <p:nvPr/>
          </p:nvSpPr>
          <p:spPr>
            <a:xfrm>
              <a:off x="6758470" y="3410520"/>
              <a:ext cx="16677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1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(CR RTA Claim Handler)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6E34056-1DFF-FC7E-755F-58926575F5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4123" b="5042"/>
          <a:stretch/>
        </p:blipFill>
        <p:spPr>
          <a:xfrm>
            <a:off x="4661570" y="1705226"/>
            <a:ext cx="1357946" cy="346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8E0639-DFEE-028D-5792-D1D65EA373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2480" y="3018495"/>
            <a:ext cx="1397913" cy="32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80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131A670-7B59-4A5E-58FF-2A277B8010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58"/>
          <a:stretch>
            <a:fillRect/>
          </a:stretch>
        </p:blipFill>
        <p:spPr>
          <a:xfrm>
            <a:off x="0" y="880"/>
            <a:ext cx="9143999" cy="68571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4266" y="943150"/>
            <a:ext cx="4492911" cy="953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5. When the compensator responds, the claim will only appear in Rep Handler 2’s </a:t>
            </a:r>
            <a:r>
              <a:rPr lang="en-GB" dirty="0" err="1">
                <a:solidFill>
                  <a:schemeClr val="bg1"/>
                </a:solidFill>
              </a:rPr>
              <a:t>worklist</a:t>
            </a:r>
            <a:r>
              <a:rPr lang="en-GB" dirty="0">
                <a:solidFill>
                  <a:schemeClr val="bg1"/>
                </a:solidFill>
              </a:rPr>
              <a:t> and not in anybody else’s </a:t>
            </a:r>
            <a:r>
              <a:rPr lang="en-GB" dirty="0" err="1">
                <a:solidFill>
                  <a:schemeClr val="bg1"/>
                </a:solidFill>
              </a:rPr>
              <a:t>worklist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4266" y="2083962"/>
            <a:ext cx="4319241" cy="956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6. All Rep Handlers and Team Leaders  can find the claim via the Search.  Only Rep Handler 2 can work on it.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4266" y="3554563"/>
            <a:ext cx="4163306" cy="1626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7. Only Rep Handler 2 can remove the allocation by </a:t>
            </a:r>
            <a:r>
              <a:rPr lang="en-GB" i="1" dirty="0">
                <a:solidFill>
                  <a:schemeClr val="bg1"/>
                </a:solidFill>
              </a:rPr>
              <a:t>De-allocating </a:t>
            </a:r>
            <a:r>
              <a:rPr lang="en-GB" dirty="0">
                <a:solidFill>
                  <a:schemeClr val="bg1"/>
                </a:solidFill>
              </a:rPr>
              <a:t>the claim and unlocking it.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The claim will then appear in the </a:t>
            </a:r>
            <a:r>
              <a:rPr lang="en-GB" dirty="0" err="1">
                <a:solidFill>
                  <a:schemeClr val="bg1"/>
                </a:solidFill>
              </a:rPr>
              <a:t>worklist</a:t>
            </a:r>
            <a:r>
              <a:rPr lang="en-GB" dirty="0">
                <a:solidFill>
                  <a:schemeClr val="bg1"/>
                </a:solidFill>
              </a:rPr>
              <a:t> for both Handlers and Team Leader(s).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4266" y="5266303"/>
            <a:ext cx="4163306" cy="888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8. Any Team Leader can use the </a:t>
            </a:r>
            <a:r>
              <a:rPr lang="en-GB" i="1" dirty="0">
                <a:solidFill>
                  <a:schemeClr val="bg1"/>
                </a:solidFill>
              </a:rPr>
              <a:t>Login as another User </a:t>
            </a:r>
            <a:r>
              <a:rPr lang="en-GB" dirty="0">
                <a:solidFill>
                  <a:schemeClr val="bg1"/>
                </a:solidFill>
              </a:rPr>
              <a:t>function from the </a:t>
            </a:r>
            <a:r>
              <a:rPr lang="en-GB" i="1" dirty="0">
                <a:solidFill>
                  <a:schemeClr val="bg1"/>
                </a:solidFill>
              </a:rPr>
              <a:t>Tools</a:t>
            </a:r>
            <a:r>
              <a:rPr lang="en-GB" dirty="0">
                <a:solidFill>
                  <a:schemeClr val="bg1"/>
                </a:solidFill>
              </a:rPr>
              <a:t> menu to access the claim and re-assign it.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B628EB-4880-4A68-95C8-A7B2D5357E35}"/>
              </a:ext>
            </a:extLst>
          </p:cNvPr>
          <p:cNvGrpSpPr/>
          <p:nvPr/>
        </p:nvGrpSpPr>
        <p:grpSpPr>
          <a:xfrm>
            <a:off x="7359826" y="1138870"/>
            <a:ext cx="1642653" cy="552510"/>
            <a:chOff x="7366170" y="1138870"/>
            <a:chExt cx="1642653" cy="55251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679563F-125F-46BE-B0EC-CCE7465E94C5}"/>
                </a:ext>
              </a:extLst>
            </p:cNvPr>
            <p:cNvSpPr txBox="1"/>
            <p:nvPr/>
          </p:nvSpPr>
          <p:spPr>
            <a:xfrm>
              <a:off x="7366170" y="1291270"/>
              <a:ext cx="1642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2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(CR RTA Claim Handler)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03A0131-6F6D-4186-9AB9-673DCE582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3180" y="1138870"/>
              <a:ext cx="228632" cy="22863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F08806-CDEE-4684-97CE-D989387306F5}"/>
              </a:ext>
            </a:extLst>
          </p:cNvPr>
          <p:cNvGrpSpPr/>
          <p:nvPr/>
        </p:nvGrpSpPr>
        <p:grpSpPr>
          <a:xfrm>
            <a:off x="5863437" y="1139771"/>
            <a:ext cx="1642653" cy="550709"/>
            <a:chOff x="5864570" y="1139771"/>
            <a:chExt cx="1642653" cy="55070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8B28DE5-C100-4BE9-A17A-93DA53E76B1A}"/>
                </a:ext>
              </a:extLst>
            </p:cNvPr>
            <p:cNvSpPr txBox="1"/>
            <p:nvPr/>
          </p:nvSpPr>
          <p:spPr>
            <a:xfrm>
              <a:off x="5864570" y="1290370"/>
              <a:ext cx="1642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1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(CR RTA Claim Handler)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9B1630B-E7D4-47B6-B62A-89C8891A0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2783" y="1139771"/>
              <a:ext cx="206227" cy="20622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940F01-8471-44D9-916B-BA66DFAAA440}"/>
              </a:ext>
            </a:extLst>
          </p:cNvPr>
          <p:cNvGrpSpPr/>
          <p:nvPr/>
        </p:nvGrpSpPr>
        <p:grpSpPr>
          <a:xfrm>
            <a:off x="5865704" y="2946685"/>
            <a:ext cx="1638118" cy="552510"/>
            <a:chOff x="5864571" y="2946685"/>
            <a:chExt cx="1638118" cy="55251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0E5626F-3BA3-4874-83ED-9401A80C14B1}"/>
                </a:ext>
              </a:extLst>
            </p:cNvPr>
            <p:cNvSpPr txBox="1"/>
            <p:nvPr/>
          </p:nvSpPr>
          <p:spPr>
            <a:xfrm>
              <a:off x="5864571" y="3099085"/>
              <a:ext cx="16381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2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(CR RTA Claim Handler)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20E0640-8B56-4FA1-BE89-9440689CA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9314" y="2946685"/>
              <a:ext cx="228632" cy="22863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2544734-6298-4EEE-A473-72297D600308}"/>
              </a:ext>
            </a:extLst>
          </p:cNvPr>
          <p:cNvGrpSpPr/>
          <p:nvPr/>
        </p:nvGrpSpPr>
        <p:grpSpPr>
          <a:xfrm>
            <a:off x="5865704" y="1995813"/>
            <a:ext cx="1638119" cy="612946"/>
            <a:chOff x="5869104" y="1995813"/>
            <a:chExt cx="1638119" cy="61294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51B9AEA-FA59-4B95-8E7A-154694C76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73847" y="1995813"/>
              <a:ext cx="228632" cy="228632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81B697E-E32E-47AD-910B-1F428C1981DE}"/>
                </a:ext>
              </a:extLst>
            </p:cNvPr>
            <p:cNvSpPr txBox="1"/>
            <p:nvPr/>
          </p:nvSpPr>
          <p:spPr>
            <a:xfrm>
              <a:off x="5869104" y="2208649"/>
              <a:ext cx="16381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1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(CR RTA Claim Handler)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87CF447-F566-48BC-9FA3-5D9463A0D17A}"/>
              </a:ext>
            </a:extLst>
          </p:cNvPr>
          <p:cNvGrpSpPr/>
          <p:nvPr/>
        </p:nvGrpSpPr>
        <p:grpSpPr>
          <a:xfrm>
            <a:off x="7362093" y="1995813"/>
            <a:ext cx="1638118" cy="612946"/>
            <a:chOff x="7370705" y="1995813"/>
            <a:chExt cx="1638118" cy="612946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3F774C37-E2AB-47A4-AF36-392A0E597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75448" y="1995813"/>
              <a:ext cx="228632" cy="228632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1FF5ACB-D528-4D5C-8578-57E0EF5AAAC3}"/>
                </a:ext>
              </a:extLst>
            </p:cNvPr>
            <p:cNvSpPr txBox="1"/>
            <p:nvPr/>
          </p:nvSpPr>
          <p:spPr>
            <a:xfrm>
              <a:off x="7370705" y="2208649"/>
              <a:ext cx="16381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Team Leader 1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(CR RTA Team Leader)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007CE1-323C-41BB-9EA1-8B6CA7C0BEB1}"/>
              </a:ext>
            </a:extLst>
          </p:cNvPr>
          <p:cNvGrpSpPr/>
          <p:nvPr/>
        </p:nvGrpSpPr>
        <p:grpSpPr>
          <a:xfrm>
            <a:off x="7503822" y="2886249"/>
            <a:ext cx="1544696" cy="612946"/>
            <a:chOff x="7370705" y="2916467"/>
            <a:chExt cx="1544696" cy="612946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4DFAC43-996E-4CB2-8647-D6B90F95A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8737" y="2916467"/>
              <a:ext cx="228632" cy="228632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1092EDA-EA71-4653-9312-79924B991DB3}"/>
                </a:ext>
              </a:extLst>
            </p:cNvPr>
            <p:cNvSpPr txBox="1"/>
            <p:nvPr/>
          </p:nvSpPr>
          <p:spPr>
            <a:xfrm>
              <a:off x="7370705" y="3129303"/>
              <a:ext cx="1544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Team Leader 2 (CR RTA Team Leader)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1EA983-0EAB-4EAF-BD7B-2B4209DCAACA}"/>
              </a:ext>
            </a:extLst>
          </p:cNvPr>
          <p:cNvGrpSpPr/>
          <p:nvPr/>
        </p:nvGrpSpPr>
        <p:grpSpPr>
          <a:xfrm>
            <a:off x="5865704" y="3969212"/>
            <a:ext cx="1638118" cy="552510"/>
            <a:chOff x="5864571" y="3969212"/>
            <a:chExt cx="1638118" cy="55251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229F13-03EA-442A-B1B5-CC3211CD0E05}"/>
                </a:ext>
              </a:extLst>
            </p:cNvPr>
            <p:cNvSpPr txBox="1"/>
            <p:nvPr/>
          </p:nvSpPr>
          <p:spPr>
            <a:xfrm>
              <a:off x="5864571" y="4121612"/>
              <a:ext cx="16381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1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(CR RTA Claim Handler)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7F5060D-F6A2-41A4-8879-85CFFD35A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9314" y="3969212"/>
              <a:ext cx="228632" cy="22863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B6494B-F3C8-4575-91F6-0B7939CCF9F4}"/>
              </a:ext>
            </a:extLst>
          </p:cNvPr>
          <p:cNvGrpSpPr/>
          <p:nvPr/>
        </p:nvGrpSpPr>
        <p:grpSpPr>
          <a:xfrm>
            <a:off x="5863437" y="4818222"/>
            <a:ext cx="1642652" cy="552510"/>
            <a:chOff x="7366171" y="3969212"/>
            <a:chExt cx="1642652" cy="55251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8F04606-8827-4594-9047-383C632C65DA}"/>
                </a:ext>
              </a:extLst>
            </p:cNvPr>
            <p:cNvSpPr txBox="1"/>
            <p:nvPr/>
          </p:nvSpPr>
          <p:spPr>
            <a:xfrm>
              <a:off x="7366171" y="4121612"/>
              <a:ext cx="16426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2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(CR RTA Claim Handler)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76831F92-1B31-4E04-8499-76E7C3BCF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3181" y="3969212"/>
              <a:ext cx="228632" cy="22863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842F94-F112-47A5-92C2-8E09FCA00257}"/>
              </a:ext>
            </a:extLst>
          </p:cNvPr>
          <p:cNvGrpSpPr/>
          <p:nvPr/>
        </p:nvGrpSpPr>
        <p:grpSpPr>
          <a:xfrm>
            <a:off x="7406537" y="4818222"/>
            <a:ext cx="1549230" cy="552510"/>
            <a:chOff x="7366171" y="4818222"/>
            <a:chExt cx="1549230" cy="55251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3851AED-E977-4E50-939C-69600A376ACE}"/>
                </a:ext>
              </a:extLst>
            </p:cNvPr>
            <p:cNvSpPr txBox="1"/>
            <p:nvPr/>
          </p:nvSpPr>
          <p:spPr>
            <a:xfrm>
              <a:off x="7366171" y="4970622"/>
              <a:ext cx="15492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Team Leader 2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(CR RTA Team Leader)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4BEAD82B-1014-4B16-B648-8004A1018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6470" y="4818222"/>
              <a:ext cx="228632" cy="22863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5B82EA-935D-4F4E-9890-25EF39322A75}"/>
              </a:ext>
            </a:extLst>
          </p:cNvPr>
          <p:cNvGrpSpPr/>
          <p:nvPr/>
        </p:nvGrpSpPr>
        <p:grpSpPr>
          <a:xfrm>
            <a:off x="7362093" y="3969212"/>
            <a:ext cx="1638118" cy="552510"/>
            <a:chOff x="5864571" y="4818222"/>
            <a:chExt cx="1638118" cy="552510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04B805C-E4AB-4355-9DB3-914C83F1D206}"/>
                </a:ext>
              </a:extLst>
            </p:cNvPr>
            <p:cNvSpPr txBox="1"/>
            <p:nvPr/>
          </p:nvSpPr>
          <p:spPr>
            <a:xfrm>
              <a:off x="5864571" y="4970622"/>
              <a:ext cx="16381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Team Leader 1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(CR RTA Team Leader)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13DB1F3B-4644-49E0-9AC0-02C4886CC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9314" y="4818222"/>
              <a:ext cx="228632" cy="22863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2AB0EB9-9BDF-7645-CCAF-ECE0F237DA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4123" b="5042"/>
          <a:stretch/>
        </p:blipFill>
        <p:spPr>
          <a:xfrm>
            <a:off x="4855214" y="966661"/>
            <a:ext cx="1357946" cy="346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BD6633-6A84-FA07-DC4F-B9777A582F4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4123" b="5042"/>
          <a:stretch/>
        </p:blipFill>
        <p:spPr>
          <a:xfrm>
            <a:off x="4691296" y="3863595"/>
            <a:ext cx="1357946" cy="346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BE09E0-4562-CEBD-6AE2-C84EA09FC9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8511" y="2184454"/>
            <a:ext cx="1237748" cy="28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8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D0E8A7-B65E-7615-A997-9CB61A94A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52550" y="1221195"/>
            <a:ext cx="6135370" cy="4541430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Visibility Key 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the following slides</a:t>
            </a:r>
          </a:p>
          <a:p>
            <a:pPr marL="400050" lvl="1" indent="0">
              <a:buNone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Full access to a claim to search, view and work on:</a:t>
            </a:r>
          </a:p>
          <a:p>
            <a:pPr marL="400050" lvl="1" indent="0">
              <a:buNone/>
            </a:pP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Access to search and view a claim, but not to work on:</a:t>
            </a:r>
          </a:p>
          <a:p>
            <a:pPr marL="400050" lvl="1" indent="0">
              <a:buNone/>
            </a:pP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access (claim not found if searched for):</a:t>
            </a:r>
          </a:p>
          <a:p>
            <a:pPr marL="0" indent="0">
              <a:buNone/>
            </a:pPr>
            <a:endParaRPr lang="en-US" sz="1200" dirty="0">
              <a:solidFill>
                <a:srgbClr val="E7833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6" descr="Open Activity">
            <a:extLst>
              <a:ext uri="{FF2B5EF4-FFF2-40B4-BE49-F238E27FC236}">
                <a16:creationId xmlns:a16="http://schemas.microsoft.com/office/drawing/2014/main" id="{36B0A7E5-F1C5-4473-86A1-461C93E15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88" y="2570909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View Process Details">
            <a:extLst>
              <a:ext uri="{FF2B5EF4-FFF2-40B4-BE49-F238E27FC236}">
                <a16:creationId xmlns:a16="http://schemas.microsoft.com/office/drawing/2014/main" id="{C0065B11-0C6F-4E7D-A7CC-ACB12FA5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88" y="3198191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2FDC4E-649B-4D42-B832-C5084E6A4F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188" y="3825473"/>
            <a:ext cx="206601" cy="20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6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1B54CB-8088-1DA3-CAFD-D4C817DE05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58"/>
          <a:stretch>
            <a:fillRect/>
          </a:stretch>
        </p:blipFill>
        <p:spPr>
          <a:xfrm>
            <a:off x="0" y="880"/>
            <a:ext cx="9143999" cy="6857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1117" y="1330270"/>
            <a:ext cx="79956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E78332"/>
                </a:solidFill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</a:rPr>
              <a:t>1 – Overview of available profiles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135848-D23C-4E5C-8B2F-2ABA919AA4A1}"/>
              </a:ext>
            </a:extLst>
          </p:cNvPr>
          <p:cNvSpPr txBox="1"/>
          <p:nvPr/>
        </p:nvSpPr>
        <p:spPr>
          <a:xfrm>
            <a:off x="691116" y="1969671"/>
            <a:ext cx="7995683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E78332"/>
                </a:solidFill>
              </a:defRPr>
            </a:lvl1pPr>
          </a:lstStyle>
          <a:p>
            <a:pPr algn="l"/>
            <a:r>
              <a:rPr lang="en-GB" sz="1800" dirty="0">
                <a:solidFill>
                  <a:schemeClr val="bg1"/>
                </a:solidFill>
              </a:rPr>
              <a:t>This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dirty="0">
                <a:solidFill>
                  <a:schemeClr val="bg1"/>
                </a:solidFill>
              </a:rPr>
              <a:t>guide covers the usage of the following Handling profiles: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CR RTA Claim Handler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CR ELPL Claim Handler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CR RTA Team Leader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CR ELPL Team Leader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AEA76F-3179-4055-AB4B-D2932FDCFA36}"/>
              </a:ext>
            </a:extLst>
          </p:cNvPr>
          <p:cNvSpPr txBox="1"/>
          <p:nvPr/>
        </p:nvSpPr>
        <p:spPr>
          <a:xfrm>
            <a:off x="691117" y="3624735"/>
            <a:ext cx="7995683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E78332"/>
                </a:solidFill>
              </a:defRPr>
            </a:lvl1pPr>
          </a:lstStyle>
          <a:p>
            <a:pPr algn="l"/>
            <a:r>
              <a:rPr lang="en-GB" sz="1800" dirty="0">
                <a:solidFill>
                  <a:schemeClr val="bg1"/>
                </a:solidFill>
              </a:rPr>
              <a:t>If your organisation has been registered for RTA claims only, please use the RTA specific profiles.</a:t>
            </a:r>
          </a:p>
          <a:p>
            <a:pPr algn="l"/>
            <a:r>
              <a:rPr lang="en-GB" sz="1800" dirty="0">
                <a:solidFill>
                  <a:schemeClr val="bg1"/>
                </a:solidFill>
              </a:rPr>
              <a:t>If your organisation has been registered for EL/PL claims only, please use the EL/PL specific profiles.</a:t>
            </a:r>
          </a:p>
          <a:p>
            <a:pPr algn="l"/>
            <a:r>
              <a:rPr lang="en-GB" sz="1800" dirty="0">
                <a:solidFill>
                  <a:schemeClr val="bg1"/>
                </a:solidFill>
              </a:rPr>
              <a:t>If your organisation has been registered for both RTA and EL/PL, please consider how you split the work between RTA and EL/PL.  If a user handles both types of claims, you need to assign both the RTA and EL/PL profiles to the user (multi-profile).</a:t>
            </a:r>
          </a:p>
        </p:txBody>
      </p:sp>
    </p:spTree>
    <p:extLst>
      <p:ext uri="{BB962C8B-B14F-4D97-AF65-F5344CB8AC3E}">
        <p14:creationId xmlns:p14="http://schemas.microsoft.com/office/powerpoint/2010/main" val="284078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52A27D-FE27-7E1E-34DF-9E3E61850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19072" y="943151"/>
            <a:ext cx="570585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The visibility of an RTA and an EL/PL claim is shown below:</a:t>
            </a:r>
          </a:p>
        </p:txBody>
      </p:sp>
      <p:sp>
        <p:nvSpPr>
          <p:cNvPr id="24" name="Flowchart: Document 23"/>
          <p:cNvSpPr>
            <a:spLocks noChangeAspect="1"/>
          </p:cNvSpPr>
          <p:nvPr/>
        </p:nvSpPr>
        <p:spPr>
          <a:xfrm>
            <a:off x="1729282" y="1736495"/>
            <a:ext cx="1203373" cy="861501"/>
          </a:xfrm>
          <a:prstGeom prst="flowChartDocument">
            <a:avLst/>
          </a:prstGeom>
          <a:noFill/>
          <a:ln>
            <a:solidFill>
              <a:srgbClr val="E783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RTA</a:t>
            </a:r>
          </a:p>
        </p:txBody>
      </p:sp>
      <p:sp>
        <p:nvSpPr>
          <p:cNvPr id="25" name="Flowchart: Document 24"/>
          <p:cNvSpPr>
            <a:spLocks noChangeAspect="1"/>
          </p:cNvSpPr>
          <p:nvPr/>
        </p:nvSpPr>
        <p:spPr>
          <a:xfrm>
            <a:off x="5781336" y="1736495"/>
            <a:ext cx="1203373" cy="861501"/>
          </a:xfrm>
          <a:prstGeom prst="flowChartDocument">
            <a:avLst/>
          </a:prstGeom>
          <a:noFill/>
          <a:ln>
            <a:solidFill>
              <a:srgbClr val="E783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EL/PL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0F55DE-A441-434E-9461-F90DEBDB09EB}"/>
              </a:ext>
            </a:extLst>
          </p:cNvPr>
          <p:cNvGrpSpPr/>
          <p:nvPr/>
        </p:nvGrpSpPr>
        <p:grpSpPr>
          <a:xfrm>
            <a:off x="2369499" y="3066009"/>
            <a:ext cx="1614123" cy="860286"/>
            <a:chOff x="598724" y="2788984"/>
            <a:chExt cx="1614123" cy="8602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BE0165-B1AF-4ADA-B625-77B171271EE0}"/>
                </a:ext>
              </a:extLst>
            </p:cNvPr>
            <p:cNvSpPr txBox="1"/>
            <p:nvPr/>
          </p:nvSpPr>
          <p:spPr>
            <a:xfrm>
              <a:off x="598724" y="2941384"/>
              <a:ext cx="1614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Team Leader 1: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Multi-profile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CR </a:t>
              </a:r>
              <a:r>
                <a:rPr lang="en-GB" sz="1000" b="1" dirty="0">
                  <a:solidFill>
                    <a:schemeClr val="bg1"/>
                  </a:solidFill>
                </a:rPr>
                <a:t>RTA </a:t>
              </a:r>
              <a:r>
                <a:rPr lang="en-GB" sz="1000" dirty="0">
                  <a:solidFill>
                    <a:schemeClr val="bg1"/>
                  </a:solidFill>
                </a:rPr>
                <a:t>Team Leader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CR</a:t>
              </a:r>
              <a:r>
                <a:rPr lang="en-GB" sz="1000" b="1" dirty="0">
                  <a:solidFill>
                    <a:schemeClr val="bg1"/>
                  </a:solidFill>
                </a:rPr>
                <a:t> ELPL</a:t>
              </a:r>
              <a:r>
                <a:rPr lang="en-GB" sz="1000" dirty="0">
                  <a:solidFill>
                    <a:schemeClr val="bg1"/>
                  </a:solidFill>
                </a:rPr>
                <a:t> Team Leader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06DAA32-8352-40D7-BF0A-5E206A12A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1469" y="2788984"/>
              <a:ext cx="228632" cy="22863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6C6AF97-9307-4FD2-BF4D-44F8E79DBD45}"/>
              </a:ext>
            </a:extLst>
          </p:cNvPr>
          <p:cNvGrpSpPr/>
          <p:nvPr/>
        </p:nvGrpSpPr>
        <p:grpSpPr>
          <a:xfrm>
            <a:off x="720644" y="4248337"/>
            <a:ext cx="1522683" cy="552510"/>
            <a:chOff x="598724" y="4145891"/>
            <a:chExt cx="1522683" cy="55251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7134903-4323-4344-B17E-0E5E6FA46D3C}"/>
                </a:ext>
              </a:extLst>
            </p:cNvPr>
            <p:cNvSpPr txBox="1"/>
            <p:nvPr/>
          </p:nvSpPr>
          <p:spPr>
            <a:xfrm>
              <a:off x="598724" y="4298291"/>
              <a:ext cx="152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2: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CR </a:t>
              </a:r>
              <a:r>
                <a:rPr lang="en-GB" sz="1000" b="1" dirty="0">
                  <a:solidFill>
                    <a:schemeClr val="bg1"/>
                  </a:solidFill>
                </a:rPr>
                <a:t>RTA </a:t>
              </a:r>
              <a:r>
                <a:rPr lang="en-GB" sz="1000" dirty="0">
                  <a:solidFill>
                    <a:schemeClr val="bg1"/>
                  </a:solidFill>
                </a:rPr>
                <a:t>Claim Handler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E44EFD1-C5A3-42E4-A236-6BD94E65E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5749" y="4145891"/>
              <a:ext cx="228632" cy="22863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94C840-3382-4563-8AE1-FC0930A43431}"/>
              </a:ext>
            </a:extLst>
          </p:cNvPr>
          <p:cNvGrpSpPr/>
          <p:nvPr/>
        </p:nvGrpSpPr>
        <p:grpSpPr>
          <a:xfrm>
            <a:off x="2451349" y="4248337"/>
            <a:ext cx="1450423" cy="552510"/>
            <a:chOff x="2344336" y="4145891"/>
            <a:chExt cx="1450423" cy="55251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253258F-223F-4CEF-9DCE-2ADE4DEDD3C4}"/>
                </a:ext>
              </a:extLst>
            </p:cNvPr>
            <p:cNvSpPr txBox="1"/>
            <p:nvPr/>
          </p:nvSpPr>
          <p:spPr>
            <a:xfrm>
              <a:off x="2344336" y="4298291"/>
              <a:ext cx="14504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Team Leader 2: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CR </a:t>
              </a:r>
              <a:r>
                <a:rPr lang="en-GB" sz="1000" b="1" dirty="0">
                  <a:solidFill>
                    <a:schemeClr val="bg1"/>
                  </a:solidFill>
                </a:rPr>
                <a:t>RTA</a:t>
              </a:r>
              <a:r>
                <a:rPr lang="en-GB" sz="1000" dirty="0">
                  <a:solidFill>
                    <a:schemeClr val="bg1"/>
                  </a:solidFill>
                </a:rPr>
                <a:t> Team Leader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AF64262-2367-4140-A217-80FEA9CD1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5231" y="4145891"/>
              <a:ext cx="228632" cy="22863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8759B3-6EBC-4E1D-B9AB-A4BE115B4FC6}"/>
              </a:ext>
            </a:extLst>
          </p:cNvPr>
          <p:cNvGrpSpPr/>
          <p:nvPr/>
        </p:nvGrpSpPr>
        <p:grpSpPr>
          <a:xfrm>
            <a:off x="674924" y="5121796"/>
            <a:ext cx="1614123" cy="550709"/>
            <a:chOff x="711296" y="5201535"/>
            <a:chExt cx="1614123" cy="55070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400F9BF-7A92-4246-A9D6-74896B51C177}"/>
                </a:ext>
              </a:extLst>
            </p:cNvPr>
            <p:cNvSpPr txBox="1"/>
            <p:nvPr/>
          </p:nvSpPr>
          <p:spPr>
            <a:xfrm>
              <a:off x="711296" y="5352134"/>
              <a:ext cx="1614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3: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CR </a:t>
              </a:r>
              <a:r>
                <a:rPr lang="en-GB" sz="1000" b="1" dirty="0">
                  <a:solidFill>
                    <a:schemeClr val="bg1"/>
                  </a:solidFill>
                </a:rPr>
                <a:t>ELPL</a:t>
              </a:r>
              <a:r>
                <a:rPr lang="en-GB" sz="1000" dirty="0">
                  <a:solidFill>
                    <a:schemeClr val="bg1"/>
                  </a:solidFill>
                </a:rPr>
                <a:t> Claim Handler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F35C139-A443-431E-B885-DDD49840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5244" y="5201535"/>
              <a:ext cx="206227" cy="20622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685F7A-7F90-4D2D-837C-BAB5A55EF981}"/>
              </a:ext>
            </a:extLst>
          </p:cNvPr>
          <p:cNvGrpSpPr/>
          <p:nvPr/>
        </p:nvGrpSpPr>
        <p:grpSpPr>
          <a:xfrm>
            <a:off x="2374386" y="5121796"/>
            <a:ext cx="1604348" cy="550709"/>
            <a:chOff x="2344337" y="5201535"/>
            <a:chExt cx="1604348" cy="55070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D2FE12D-A1C5-4D65-9839-18AAA349FC1D}"/>
                </a:ext>
              </a:extLst>
            </p:cNvPr>
            <p:cNvSpPr txBox="1"/>
            <p:nvPr/>
          </p:nvSpPr>
          <p:spPr>
            <a:xfrm>
              <a:off x="2344337" y="5352134"/>
              <a:ext cx="1604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Team Leader 3: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CR </a:t>
              </a:r>
              <a:r>
                <a:rPr lang="en-GB" sz="1000" b="1" dirty="0">
                  <a:solidFill>
                    <a:schemeClr val="bg1"/>
                  </a:solidFill>
                </a:rPr>
                <a:t>ELPL</a:t>
              </a:r>
              <a:r>
                <a:rPr lang="en-GB" sz="1000" dirty="0">
                  <a:solidFill>
                    <a:schemeClr val="bg1"/>
                  </a:solidFill>
                </a:rPr>
                <a:t> Team Leader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DF34C9A-536F-4764-AA48-A0E92474B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3398" y="5201535"/>
              <a:ext cx="206227" cy="206227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79602E2-992C-4B14-9A0F-7CDF694F2E1C}"/>
              </a:ext>
            </a:extLst>
          </p:cNvPr>
          <p:cNvGrpSpPr/>
          <p:nvPr/>
        </p:nvGrpSpPr>
        <p:grpSpPr>
          <a:xfrm>
            <a:off x="674924" y="3066009"/>
            <a:ext cx="1614123" cy="860286"/>
            <a:chOff x="598724" y="2788984"/>
            <a:chExt cx="1614123" cy="86028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A410C71-DE30-4CDC-A2E5-51B34CA3AFA0}"/>
                </a:ext>
              </a:extLst>
            </p:cNvPr>
            <p:cNvSpPr txBox="1"/>
            <p:nvPr/>
          </p:nvSpPr>
          <p:spPr>
            <a:xfrm>
              <a:off x="598724" y="2941384"/>
              <a:ext cx="1614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1: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Multi-profile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CR </a:t>
              </a:r>
              <a:r>
                <a:rPr lang="en-GB" sz="1000" b="1" dirty="0">
                  <a:solidFill>
                    <a:schemeClr val="bg1"/>
                  </a:solidFill>
                </a:rPr>
                <a:t>RTA </a:t>
              </a:r>
              <a:r>
                <a:rPr lang="en-GB" sz="1000" dirty="0">
                  <a:solidFill>
                    <a:schemeClr val="bg1"/>
                  </a:solidFill>
                </a:rPr>
                <a:t>Claim Handler 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CR</a:t>
              </a:r>
              <a:r>
                <a:rPr lang="en-GB" sz="1000" b="1" dirty="0">
                  <a:solidFill>
                    <a:schemeClr val="bg1"/>
                  </a:solidFill>
                </a:rPr>
                <a:t> ELPL </a:t>
              </a:r>
              <a:r>
                <a:rPr lang="en-GB" sz="1000" dirty="0">
                  <a:solidFill>
                    <a:schemeClr val="bg1"/>
                  </a:solidFill>
                </a:rPr>
                <a:t>Claim Handler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3EFC314-A7D7-49B7-8298-C9DFBF21C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1469" y="2788984"/>
              <a:ext cx="228632" cy="228632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A473780-BEEE-4356-80A5-B1A6F2DEBA9A}"/>
              </a:ext>
            </a:extLst>
          </p:cNvPr>
          <p:cNvGrpSpPr/>
          <p:nvPr/>
        </p:nvGrpSpPr>
        <p:grpSpPr>
          <a:xfrm>
            <a:off x="6502891" y="3066009"/>
            <a:ext cx="1614123" cy="860286"/>
            <a:chOff x="598724" y="2788984"/>
            <a:chExt cx="1614123" cy="86028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B142283-6A2F-40A7-AA3B-FA2CA05CD65C}"/>
                </a:ext>
              </a:extLst>
            </p:cNvPr>
            <p:cNvSpPr txBox="1"/>
            <p:nvPr/>
          </p:nvSpPr>
          <p:spPr>
            <a:xfrm>
              <a:off x="598724" y="2941384"/>
              <a:ext cx="1614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Team Leader 1: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Multi-profile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CR </a:t>
              </a:r>
              <a:r>
                <a:rPr lang="en-GB" sz="1000" b="1" dirty="0">
                  <a:solidFill>
                    <a:schemeClr val="bg1"/>
                  </a:solidFill>
                </a:rPr>
                <a:t>RTA </a:t>
              </a:r>
              <a:r>
                <a:rPr lang="en-GB" sz="1000" dirty="0">
                  <a:solidFill>
                    <a:schemeClr val="bg1"/>
                  </a:solidFill>
                </a:rPr>
                <a:t>Team Leader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CR</a:t>
              </a:r>
              <a:r>
                <a:rPr lang="en-GB" sz="1000" b="1" dirty="0">
                  <a:solidFill>
                    <a:schemeClr val="bg1"/>
                  </a:solidFill>
                </a:rPr>
                <a:t> ELPL</a:t>
              </a:r>
              <a:r>
                <a:rPr lang="en-GB" sz="1000" dirty="0">
                  <a:solidFill>
                    <a:schemeClr val="bg1"/>
                  </a:solidFill>
                </a:rPr>
                <a:t> Team Leader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857525B-4EE4-4A7D-843D-65A4BCC9F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1469" y="2788984"/>
              <a:ext cx="228632" cy="228632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E82DF07-A473-4961-8027-247F8C015E2E}"/>
              </a:ext>
            </a:extLst>
          </p:cNvPr>
          <p:cNvGrpSpPr/>
          <p:nvPr/>
        </p:nvGrpSpPr>
        <p:grpSpPr>
          <a:xfrm>
            <a:off x="4873697" y="3066009"/>
            <a:ext cx="1614123" cy="860286"/>
            <a:chOff x="598724" y="2788984"/>
            <a:chExt cx="1614123" cy="86028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22462A2-F2A4-4975-8CD2-367ADCD4AECA}"/>
                </a:ext>
              </a:extLst>
            </p:cNvPr>
            <p:cNvSpPr txBox="1"/>
            <p:nvPr/>
          </p:nvSpPr>
          <p:spPr>
            <a:xfrm>
              <a:off x="598724" y="2941384"/>
              <a:ext cx="1614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1: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Multi-profile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CR </a:t>
              </a:r>
              <a:r>
                <a:rPr lang="en-GB" sz="1000" b="1" dirty="0">
                  <a:solidFill>
                    <a:schemeClr val="bg1"/>
                  </a:solidFill>
                </a:rPr>
                <a:t>RTA </a:t>
              </a:r>
              <a:r>
                <a:rPr lang="en-GB" sz="1000" dirty="0">
                  <a:solidFill>
                    <a:schemeClr val="bg1"/>
                  </a:solidFill>
                </a:rPr>
                <a:t>Claim Handler 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CR</a:t>
              </a:r>
              <a:r>
                <a:rPr lang="en-GB" sz="1000" b="1" dirty="0">
                  <a:solidFill>
                    <a:schemeClr val="bg1"/>
                  </a:solidFill>
                </a:rPr>
                <a:t> ELPL </a:t>
              </a:r>
              <a:r>
                <a:rPr lang="en-GB" sz="1000" dirty="0">
                  <a:solidFill>
                    <a:schemeClr val="bg1"/>
                  </a:solidFill>
                </a:rPr>
                <a:t>Claim Handler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423105E-ECD4-4E87-83B7-EEA9910FA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1469" y="2788984"/>
              <a:ext cx="228632" cy="228632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E57B4D2-989A-4585-A282-52105E05DE7A}"/>
              </a:ext>
            </a:extLst>
          </p:cNvPr>
          <p:cNvGrpSpPr/>
          <p:nvPr/>
        </p:nvGrpSpPr>
        <p:grpSpPr>
          <a:xfrm>
            <a:off x="4873697" y="4248337"/>
            <a:ext cx="1614123" cy="550709"/>
            <a:chOff x="711296" y="5201535"/>
            <a:chExt cx="1614123" cy="550709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6BA7D04-B362-4B8D-B2AD-391731977969}"/>
                </a:ext>
              </a:extLst>
            </p:cNvPr>
            <p:cNvSpPr txBox="1"/>
            <p:nvPr/>
          </p:nvSpPr>
          <p:spPr>
            <a:xfrm>
              <a:off x="711296" y="5352134"/>
              <a:ext cx="1614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2: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CR </a:t>
              </a:r>
              <a:r>
                <a:rPr lang="en-GB" sz="1000" b="1" dirty="0">
                  <a:solidFill>
                    <a:schemeClr val="bg1"/>
                  </a:solidFill>
                </a:rPr>
                <a:t>RTA</a:t>
              </a:r>
              <a:r>
                <a:rPr lang="en-GB" sz="1000" dirty="0">
                  <a:solidFill>
                    <a:schemeClr val="bg1"/>
                  </a:solidFill>
                </a:rPr>
                <a:t> Claim Handler</a:t>
              </a: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9EE0CDE6-B6EA-4234-BE73-DD8FACC12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5244" y="5201535"/>
              <a:ext cx="206227" cy="206227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90A12D9-9548-4096-8C35-F1CCE1426A12}"/>
              </a:ext>
            </a:extLst>
          </p:cNvPr>
          <p:cNvGrpSpPr/>
          <p:nvPr/>
        </p:nvGrpSpPr>
        <p:grpSpPr>
          <a:xfrm>
            <a:off x="6507778" y="4248337"/>
            <a:ext cx="1604348" cy="550709"/>
            <a:chOff x="2344337" y="5201535"/>
            <a:chExt cx="1604348" cy="55070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E1223E4-1162-4401-B1D9-69720C28ABCD}"/>
                </a:ext>
              </a:extLst>
            </p:cNvPr>
            <p:cNvSpPr txBox="1"/>
            <p:nvPr/>
          </p:nvSpPr>
          <p:spPr>
            <a:xfrm>
              <a:off x="2344337" y="5352134"/>
              <a:ext cx="1604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Team Leader 2: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CR </a:t>
              </a:r>
              <a:r>
                <a:rPr lang="en-GB" sz="1000" b="1" dirty="0">
                  <a:solidFill>
                    <a:schemeClr val="bg1"/>
                  </a:solidFill>
                </a:rPr>
                <a:t>RTA</a:t>
              </a:r>
              <a:r>
                <a:rPr lang="en-GB" sz="1000" dirty="0">
                  <a:solidFill>
                    <a:schemeClr val="bg1"/>
                  </a:solidFill>
                </a:rPr>
                <a:t> Team Leader</a:t>
              </a: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2553E24F-9A5B-40E0-8D7B-1589765A4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3398" y="5201535"/>
              <a:ext cx="206227" cy="20622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CE611D-69D2-4E24-B8C0-E341173C98B7}"/>
              </a:ext>
            </a:extLst>
          </p:cNvPr>
          <p:cNvGrpSpPr/>
          <p:nvPr/>
        </p:nvGrpSpPr>
        <p:grpSpPr>
          <a:xfrm>
            <a:off x="4854036" y="5121796"/>
            <a:ext cx="1653444" cy="552510"/>
            <a:chOff x="4899756" y="5121796"/>
            <a:chExt cx="1653444" cy="552510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08CC175-C19B-465E-81BB-63A236C11DF7}"/>
                </a:ext>
              </a:extLst>
            </p:cNvPr>
            <p:cNvSpPr txBox="1"/>
            <p:nvPr/>
          </p:nvSpPr>
          <p:spPr>
            <a:xfrm>
              <a:off x="4899756" y="5274196"/>
              <a:ext cx="1653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3: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CR </a:t>
              </a:r>
              <a:r>
                <a:rPr lang="en-GB" sz="1000" b="1" dirty="0">
                  <a:solidFill>
                    <a:schemeClr val="bg1"/>
                  </a:solidFill>
                </a:rPr>
                <a:t>ELPL </a:t>
              </a:r>
              <a:r>
                <a:rPr lang="en-GB" sz="1000" dirty="0">
                  <a:solidFill>
                    <a:schemeClr val="bg1"/>
                  </a:solidFill>
                </a:rPr>
                <a:t>Claim Handler</a:t>
              </a: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C8CBF74C-F5EB-4029-B948-BADDC78BA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2162" y="5121796"/>
              <a:ext cx="228632" cy="22863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CFD687-C808-4229-B939-26D652A7B7B7}"/>
              </a:ext>
            </a:extLst>
          </p:cNvPr>
          <p:cNvGrpSpPr/>
          <p:nvPr/>
        </p:nvGrpSpPr>
        <p:grpSpPr>
          <a:xfrm>
            <a:off x="6548611" y="5121796"/>
            <a:ext cx="1522683" cy="552510"/>
            <a:chOff x="6645368" y="5121796"/>
            <a:chExt cx="1522683" cy="552510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0E10D01-91A4-4661-801D-155F77071A30}"/>
                </a:ext>
              </a:extLst>
            </p:cNvPr>
            <p:cNvSpPr txBox="1"/>
            <p:nvPr/>
          </p:nvSpPr>
          <p:spPr>
            <a:xfrm>
              <a:off x="6645368" y="5274196"/>
              <a:ext cx="152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Team Leader 3: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CR </a:t>
              </a:r>
              <a:r>
                <a:rPr lang="en-GB" sz="1000" b="1" dirty="0">
                  <a:solidFill>
                    <a:schemeClr val="bg1"/>
                  </a:solidFill>
                </a:rPr>
                <a:t>ELPL</a:t>
              </a:r>
              <a:r>
                <a:rPr lang="en-GB" sz="1000" dirty="0">
                  <a:solidFill>
                    <a:schemeClr val="bg1"/>
                  </a:solidFill>
                </a:rPr>
                <a:t> Team Leader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FC581608-09CA-477E-A079-323A9723F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2393" y="5121796"/>
              <a:ext cx="228632" cy="228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668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3F2B2-10D6-509E-F063-B436D8E5B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3646" y="2345254"/>
            <a:ext cx="79956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E78332"/>
                </a:solidFill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</a:rPr>
              <a:t>Scenario 1 - Claim is not allocated to a specific user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646" y="3101816"/>
            <a:ext cx="7995683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E78332"/>
                </a:solidFill>
              </a:defRPr>
            </a:lvl1pPr>
          </a:lstStyle>
          <a:p>
            <a:pPr algn="l"/>
            <a:r>
              <a:rPr lang="en-GB" sz="1800" dirty="0">
                <a:solidFill>
                  <a:schemeClr val="bg1"/>
                </a:solidFill>
              </a:rPr>
              <a:t>In this scenario there are two users:  </a:t>
            </a:r>
          </a:p>
          <a:p>
            <a:pPr algn="l"/>
            <a:r>
              <a:rPr lang="en-GB" sz="1800" i="1" dirty="0">
                <a:solidFill>
                  <a:schemeClr val="bg1"/>
                </a:solidFill>
              </a:rPr>
              <a:t>Rep Handler 1 </a:t>
            </a:r>
            <a:r>
              <a:rPr lang="en-GB" sz="1800" dirty="0">
                <a:solidFill>
                  <a:schemeClr val="bg1"/>
                </a:solidFill>
              </a:rPr>
              <a:t>and </a:t>
            </a:r>
            <a:r>
              <a:rPr lang="en-GB" sz="1800" i="1" dirty="0">
                <a:solidFill>
                  <a:schemeClr val="bg1"/>
                </a:solidFill>
              </a:rPr>
              <a:t>Rep Handler 2</a:t>
            </a:r>
            <a:r>
              <a:rPr lang="en-GB" sz="1800" dirty="0">
                <a:solidFill>
                  <a:schemeClr val="bg1"/>
                </a:solidFill>
              </a:rPr>
              <a:t>.  Both are assigned the profile </a:t>
            </a:r>
            <a:r>
              <a:rPr lang="en-GB" sz="1800" i="1" dirty="0">
                <a:solidFill>
                  <a:schemeClr val="bg1"/>
                </a:solidFill>
              </a:rPr>
              <a:t>CR RTA Claim Handler</a:t>
            </a:r>
            <a:r>
              <a:rPr lang="en-GB" sz="1800" dirty="0">
                <a:solidFill>
                  <a:schemeClr val="bg1"/>
                </a:solidFill>
              </a:rPr>
              <a:t>.</a:t>
            </a:r>
          </a:p>
          <a:p>
            <a:pPr algn="l"/>
            <a:endParaRPr lang="en-GB" sz="1800" dirty="0">
              <a:solidFill>
                <a:schemeClr val="bg1"/>
              </a:solidFill>
            </a:endParaRPr>
          </a:p>
          <a:p>
            <a:pPr algn="l"/>
            <a:r>
              <a:rPr lang="en-GB" sz="1800" dirty="0">
                <a:solidFill>
                  <a:schemeClr val="bg1"/>
                </a:solidFill>
              </a:rPr>
              <a:t>Notes:  The organisation is only handling RTA claims.  The same rules apply if the organisation is handling ELPL claims and the </a:t>
            </a:r>
            <a:r>
              <a:rPr lang="en-GB" sz="1800" i="1" dirty="0">
                <a:solidFill>
                  <a:schemeClr val="bg1"/>
                </a:solidFill>
              </a:rPr>
              <a:t>CR ELPL Claim Handler </a:t>
            </a:r>
            <a:r>
              <a:rPr lang="en-GB" sz="1800" dirty="0">
                <a:solidFill>
                  <a:schemeClr val="bg1"/>
                </a:solidFill>
              </a:rPr>
              <a:t>profile is used.</a:t>
            </a:r>
          </a:p>
        </p:txBody>
      </p:sp>
    </p:spTree>
    <p:extLst>
      <p:ext uri="{BB962C8B-B14F-4D97-AF65-F5344CB8AC3E}">
        <p14:creationId xmlns:p14="http://schemas.microsoft.com/office/powerpoint/2010/main" val="284078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3AB419-C16D-32C5-10B4-293814970F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58"/>
          <a:stretch>
            <a:fillRect/>
          </a:stretch>
        </p:blipFill>
        <p:spPr>
          <a:xfrm>
            <a:off x="0" y="880"/>
            <a:ext cx="9143999" cy="6857120"/>
          </a:xfrm>
          <a:prstGeom prst="rect">
            <a:avLst/>
          </a:prstGeom>
        </p:spPr>
      </p:pic>
      <p:sp>
        <p:nvSpPr>
          <p:cNvPr id="4" name="Flowchart: Document 3"/>
          <p:cNvSpPr/>
          <p:nvPr/>
        </p:nvSpPr>
        <p:spPr>
          <a:xfrm>
            <a:off x="2090450" y="1040931"/>
            <a:ext cx="866899" cy="620618"/>
          </a:xfrm>
          <a:prstGeom prst="flowChartDocument">
            <a:avLst/>
          </a:prstGeom>
          <a:noFill/>
          <a:ln>
            <a:solidFill>
              <a:srgbClr val="E783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CNF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9783" y="1025692"/>
            <a:ext cx="468438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1. Rep Handler 1 accesses the CNF.  The claim is automatically locked to Rep Handler 1.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4702" y="2690026"/>
            <a:ext cx="3538338" cy="829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2. While the claim is locked to Rep Handler 1, Rep Handler 2 cannot see it in the </a:t>
            </a:r>
            <a:r>
              <a:rPr lang="en-GB" dirty="0" err="1">
                <a:solidFill>
                  <a:schemeClr val="bg1"/>
                </a:solidFill>
              </a:rPr>
              <a:t>worklist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23714" y="2690026"/>
            <a:ext cx="3538338" cy="613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3. Rep Handler 2 can see the claim using the Search.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3436" y="5137781"/>
            <a:ext cx="4684385" cy="858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4. Rep Handler 1 can use the </a:t>
            </a:r>
            <a:r>
              <a:rPr lang="en-GB" i="1" dirty="0">
                <a:solidFill>
                  <a:schemeClr val="bg1"/>
                </a:solidFill>
              </a:rPr>
              <a:t>Unlock</a:t>
            </a:r>
            <a:r>
              <a:rPr lang="en-GB" dirty="0">
                <a:solidFill>
                  <a:schemeClr val="bg1"/>
                </a:solidFill>
              </a:rPr>
              <a:t> function to unlock the claim.  It then becomes visible in Rep Handler 2’s work list.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B1C906-BD2A-40B1-8C35-A573A9A40D14}"/>
              </a:ext>
            </a:extLst>
          </p:cNvPr>
          <p:cNvGrpSpPr/>
          <p:nvPr/>
        </p:nvGrpSpPr>
        <p:grpSpPr>
          <a:xfrm>
            <a:off x="2222168" y="3599125"/>
            <a:ext cx="1600024" cy="550709"/>
            <a:chOff x="2222168" y="3599125"/>
            <a:chExt cx="1600024" cy="55070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51B512-541B-419F-91A0-8C9BD22B52F2}"/>
                </a:ext>
              </a:extLst>
            </p:cNvPr>
            <p:cNvSpPr txBox="1"/>
            <p:nvPr/>
          </p:nvSpPr>
          <p:spPr>
            <a:xfrm>
              <a:off x="2222168" y="3749724"/>
              <a:ext cx="1600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2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(CR RTA Claim Handler)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AEEA801-8894-4F16-BC55-F009F9374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9067" y="3599125"/>
              <a:ext cx="206227" cy="20622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C89314-BE79-41F8-B143-EF8EA1D00DA0}"/>
              </a:ext>
            </a:extLst>
          </p:cNvPr>
          <p:cNvGrpSpPr/>
          <p:nvPr/>
        </p:nvGrpSpPr>
        <p:grpSpPr>
          <a:xfrm>
            <a:off x="6609312" y="3402256"/>
            <a:ext cx="1674856" cy="612946"/>
            <a:chOff x="6609312" y="3402256"/>
            <a:chExt cx="1674856" cy="61294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7204487-A5ED-4F3D-B5E0-2EC97FAD2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32424" y="3402256"/>
              <a:ext cx="228632" cy="228632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CE9648-A0B5-4C31-9190-72C848E46382}"/>
                </a:ext>
              </a:extLst>
            </p:cNvPr>
            <p:cNvSpPr txBox="1"/>
            <p:nvPr/>
          </p:nvSpPr>
          <p:spPr>
            <a:xfrm>
              <a:off x="6609312" y="3615092"/>
              <a:ext cx="1674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2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(CR RTA Claim Handler)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60B6227-E2FB-4222-912D-EADD1B503D17}"/>
              </a:ext>
            </a:extLst>
          </p:cNvPr>
          <p:cNvGrpSpPr/>
          <p:nvPr/>
        </p:nvGrpSpPr>
        <p:grpSpPr>
          <a:xfrm>
            <a:off x="444755" y="1084588"/>
            <a:ext cx="1677330" cy="552510"/>
            <a:chOff x="609347" y="1084588"/>
            <a:chExt cx="1677330" cy="55251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9699115-4902-45CE-B1A7-E03A644DF875}"/>
                </a:ext>
              </a:extLst>
            </p:cNvPr>
            <p:cNvSpPr txBox="1"/>
            <p:nvPr/>
          </p:nvSpPr>
          <p:spPr>
            <a:xfrm>
              <a:off x="609347" y="1236988"/>
              <a:ext cx="1677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1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(CR RTA Claim Handler)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41AE2EF-14E1-443C-AD90-93A06CD2C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3696" y="1084588"/>
              <a:ext cx="228632" cy="22863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77494-3CE5-4683-9D11-465AA0FD3B4C}"/>
              </a:ext>
            </a:extLst>
          </p:cNvPr>
          <p:cNvGrpSpPr/>
          <p:nvPr/>
        </p:nvGrpSpPr>
        <p:grpSpPr>
          <a:xfrm>
            <a:off x="6735767" y="5117246"/>
            <a:ext cx="1714797" cy="552510"/>
            <a:chOff x="6735767" y="5117246"/>
            <a:chExt cx="1714797" cy="5525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EC85CD-794B-4BB4-B3DC-02313ED8F30E}"/>
                </a:ext>
              </a:extLst>
            </p:cNvPr>
            <p:cNvSpPr txBox="1"/>
            <p:nvPr/>
          </p:nvSpPr>
          <p:spPr>
            <a:xfrm>
              <a:off x="6735767" y="5269646"/>
              <a:ext cx="1714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2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(CR RTA Claim Handler)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C186018-B6A3-4E02-934E-2C8341723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78849" y="5117246"/>
              <a:ext cx="228632" cy="22863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EF1D97E-6A8F-82AE-8462-0829D58925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2022" y="3544754"/>
            <a:ext cx="1600025" cy="3712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5AA933-9632-9CAE-ED1C-B1FD8154C65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4123" b="5042"/>
          <a:stretch/>
        </p:blipFill>
        <p:spPr>
          <a:xfrm>
            <a:off x="5441930" y="5269646"/>
            <a:ext cx="1357946" cy="346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50F4B7-99BB-8CD0-AFCC-7CD67773FE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4123" b="5042"/>
          <a:stretch/>
        </p:blipFill>
        <p:spPr>
          <a:xfrm>
            <a:off x="710744" y="3749724"/>
            <a:ext cx="1357946" cy="3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5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47BC7E-1F05-9906-E130-9EC8A03628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58"/>
          <a:stretch>
            <a:fillRect/>
          </a:stretch>
        </p:blipFill>
        <p:spPr>
          <a:xfrm>
            <a:off x="0" y="880"/>
            <a:ext cx="9143999" cy="6857120"/>
          </a:xfrm>
          <a:prstGeom prst="rect">
            <a:avLst/>
          </a:prstGeom>
        </p:spPr>
      </p:pic>
      <p:sp>
        <p:nvSpPr>
          <p:cNvPr id="4" name="Flowchart: Document 3"/>
          <p:cNvSpPr/>
          <p:nvPr/>
        </p:nvSpPr>
        <p:spPr>
          <a:xfrm>
            <a:off x="6911933" y="1130815"/>
            <a:ext cx="866899" cy="620618"/>
          </a:xfrm>
          <a:prstGeom prst="flowChartDocument">
            <a:avLst/>
          </a:prstGeom>
          <a:noFill/>
          <a:ln>
            <a:solidFill>
              <a:srgbClr val="E783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CNF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642" y="1086700"/>
            <a:ext cx="352906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1. Rep Handler 1 completes the CNF and sends to the Compensator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642" y="2749138"/>
            <a:ext cx="4584162" cy="1594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2. The claim disappears from the reps’ worklist but both Rep Handler 1 and Rep Handler 2 can find it via the Search, but they cannot work on it while it is with the Compensator.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10A096-5DCB-44CB-BD17-24CBBBDFE513}"/>
              </a:ext>
            </a:extLst>
          </p:cNvPr>
          <p:cNvSpPr txBox="1"/>
          <p:nvPr/>
        </p:nvSpPr>
        <p:spPr>
          <a:xfrm>
            <a:off x="4997389" y="1155114"/>
            <a:ext cx="1743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Rep Handler 1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</a:rPr>
              <a:t>(CR RTA Claim Handler)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555650-B7BC-4831-B9C4-136DEB609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587" y="1002714"/>
            <a:ext cx="228632" cy="2286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E2EB0A9-F64D-4E8D-93D0-410512BFE1B5}"/>
              </a:ext>
            </a:extLst>
          </p:cNvPr>
          <p:cNvGrpSpPr/>
          <p:nvPr/>
        </p:nvGrpSpPr>
        <p:grpSpPr>
          <a:xfrm>
            <a:off x="5336525" y="2914240"/>
            <a:ext cx="1582488" cy="612946"/>
            <a:chOff x="6196344" y="2922539"/>
            <a:chExt cx="1582488" cy="61294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DC7F50B-6529-47D6-A9A3-7BEA7C0EC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73272" y="2922539"/>
              <a:ext cx="228632" cy="22863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DC2314-27C3-48D1-A1C3-844C9F282D9A}"/>
                </a:ext>
              </a:extLst>
            </p:cNvPr>
            <p:cNvSpPr txBox="1"/>
            <p:nvPr/>
          </p:nvSpPr>
          <p:spPr>
            <a:xfrm>
              <a:off x="6196344" y="3135375"/>
              <a:ext cx="158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1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(CR RTA Claim Handler)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10BD7E-98E7-49CB-B761-D4C0CB93C597}"/>
              </a:ext>
            </a:extLst>
          </p:cNvPr>
          <p:cNvGrpSpPr/>
          <p:nvPr/>
        </p:nvGrpSpPr>
        <p:grpSpPr>
          <a:xfrm>
            <a:off x="6806854" y="2914240"/>
            <a:ext cx="1582488" cy="612946"/>
            <a:chOff x="7419502" y="2914240"/>
            <a:chExt cx="1582488" cy="61294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E11D547-BE4A-4F61-90F2-88A5F013F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96430" y="2914240"/>
              <a:ext cx="228632" cy="22863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2021C1-9F07-4DD8-8258-D935A8964400}"/>
                </a:ext>
              </a:extLst>
            </p:cNvPr>
            <p:cNvSpPr txBox="1"/>
            <p:nvPr/>
          </p:nvSpPr>
          <p:spPr>
            <a:xfrm>
              <a:off x="7419502" y="3127076"/>
              <a:ext cx="158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2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(CR RTA Claim Handler)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8402D9D-1146-3E7F-FD4B-FAE70C0419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0392" y="2049093"/>
            <a:ext cx="1600025" cy="3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5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593E54-0564-0B2E-D87B-118674E834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58"/>
          <a:stretch>
            <a:fillRect/>
          </a:stretch>
        </p:blipFill>
        <p:spPr>
          <a:xfrm>
            <a:off x="0" y="880"/>
            <a:ext cx="9143999" cy="68571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7375" y="1073426"/>
            <a:ext cx="490412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3. The Compensator submits the Liability decision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7375" y="2062715"/>
            <a:ext cx="4774316" cy="1163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4. The claim appears in the reps’ </a:t>
            </a:r>
            <a:r>
              <a:rPr lang="en-GB" dirty="0" err="1">
                <a:solidFill>
                  <a:schemeClr val="bg1"/>
                </a:solidFill>
              </a:rPr>
              <a:t>worklist</a:t>
            </a:r>
            <a:r>
              <a:rPr lang="en-GB" dirty="0">
                <a:solidFill>
                  <a:schemeClr val="bg1"/>
                </a:solidFill>
              </a:rPr>
              <a:t>, visible to both Rep Handler 1 and Rep Handler 2.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AAB400-CAFA-4981-BF85-52A2E8D4524F}"/>
              </a:ext>
            </a:extLst>
          </p:cNvPr>
          <p:cNvGrpSpPr/>
          <p:nvPr/>
        </p:nvGrpSpPr>
        <p:grpSpPr>
          <a:xfrm>
            <a:off x="5520414" y="2770686"/>
            <a:ext cx="1602761" cy="552510"/>
            <a:chOff x="6370806" y="2368350"/>
            <a:chExt cx="1602761" cy="5525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58665C-F8CE-4942-93CC-FE294FDE48C2}"/>
                </a:ext>
              </a:extLst>
            </p:cNvPr>
            <p:cNvSpPr txBox="1"/>
            <p:nvPr/>
          </p:nvSpPr>
          <p:spPr>
            <a:xfrm>
              <a:off x="6370806" y="2520750"/>
              <a:ext cx="1602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1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(CR RTA Claim Handler)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C69529D-6796-482E-92F6-B3A6724FF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7870" y="2368350"/>
              <a:ext cx="228632" cy="22863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83DB870-A9F2-46A3-9312-EB0291D57632}"/>
              </a:ext>
            </a:extLst>
          </p:cNvPr>
          <p:cNvGrpSpPr/>
          <p:nvPr/>
        </p:nvGrpSpPr>
        <p:grpSpPr>
          <a:xfrm>
            <a:off x="7133582" y="2770686"/>
            <a:ext cx="1602760" cy="552510"/>
            <a:chOff x="7618214" y="2368350"/>
            <a:chExt cx="1602760" cy="55251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290E8E-DAE3-4256-963E-58381DB57A4C}"/>
                </a:ext>
              </a:extLst>
            </p:cNvPr>
            <p:cNvSpPr txBox="1"/>
            <p:nvPr/>
          </p:nvSpPr>
          <p:spPr>
            <a:xfrm>
              <a:off x="7618214" y="2520750"/>
              <a:ext cx="1602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Rep Handler 2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(CR RTA Claim Handler)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7D88665-296B-4A7D-B52B-0262F9893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05278" y="2368350"/>
              <a:ext cx="228632" cy="22863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1AC43F8-AE37-3EA1-A0FF-DD06DE896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123" b="5042"/>
          <a:stretch/>
        </p:blipFill>
        <p:spPr>
          <a:xfrm>
            <a:off x="5563814" y="2156251"/>
            <a:ext cx="1798963" cy="45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85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222BE2-361A-3FD7-773E-D24D1ADA61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58"/>
          <a:stretch>
            <a:fillRect/>
          </a:stretch>
        </p:blipFill>
        <p:spPr>
          <a:xfrm>
            <a:off x="0" y="880"/>
            <a:ext cx="9143999" cy="6857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3646" y="2345254"/>
            <a:ext cx="79956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E78332"/>
                </a:solidFill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</a:rPr>
              <a:t>Scenario 2 - Claim allocated to specific CR user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646" y="3101816"/>
            <a:ext cx="7995683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E78332"/>
                </a:solidFill>
              </a:defRPr>
            </a:lvl1pPr>
          </a:lstStyle>
          <a:p>
            <a:pPr algn="l"/>
            <a:r>
              <a:rPr lang="en-GB" sz="1800" dirty="0">
                <a:solidFill>
                  <a:schemeClr val="bg1"/>
                </a:solidFill>
              </a:rPr>
              <a:t>In this scenario a </a:t>
            </a:r>
            <a:r>
              <a:rPr lang="en-GB" sz="1800" i="1" dirty="0">
                <a:solidFill>
                  <a:schemeClr val="bg1"/>
                </a:solidFill>
              </a:rPr>
              <a:t>CR RTA Team Leader </a:t>
            </a:r>
            <a:r>
              <a:rPr lang="en-GB" sz="1800" dirty="0">
                <a:solidFill>
                  <a:schemeClr val="bg1"/>
                </a:solidFill>
              </a:rPr>
              <a:t>uses the functionality to assign a claim to a user. </a:t>
            </a:r>
          </a:p>
          <a:p>
            <a:pPr algn="l"/>
            <a:r>
              <a:rPr lang="en-GB" sz="1800" dirty="0">
                <a:solidFill>
                  <a:schemeClr val="bg1"/>
                </a:solidFill>
              </a:rPr>
              <a:t>In addition to </a:t>
            </a:r>
            <a:r>
              <a:rPr lang="en-GB" sz="1800" i="1" dirty="0">
                <a:solidFill>
                  <a:schemeClr val="bg1"/>
                </a:solidFill>
              </a:rPr>
              <a:t>Rep Handler 1 </a:t>
            </a:r>
            <a:r>
              <a:rPr lang="en-GB" sz="1800" dirty="0">
                <a:solidFill>
                  <a:schemeClr val="bg1"/>
                </a:solidFill>
              </a:rPr>
              <a:t>and </a:t>
            </a:r>
            <a:r>
              <a:rPr lang="en-GB" sz="1800" i="1" dirty="0">
                <a:solidFill>
                  <a:schemeClr val="bg1"/>
                </a:solidFill>
              </a:rPr>
              <a:t>Rep Handler 2</a:t>
            </a:r>
            <a:r>
              <a:rPr lang="en-GB" sz="1800" dirty="0">
                <a:solidFill>
                  <a:schemeClr val="bg1"/>
                </a:solidFill>
              </a:rPr>
              <a:t>, there are two </a:t>
            </a:r>
            <a:r>
              <a:rPr lang="en-GB" sz="1800" i="1" dirty="0">
                <a:solidFill>
                  <a:schemeClr val="bg1"/>
                </a:solidFill>
              </a:rPr>
              <a:t>CR RTA Team Leaders</a:t>
            </a:r>
            <a:r>
              <a:rPr lang="en-GB" sz="1800" dirty="0">
                <a:solidFill>
                  <a:schemeClr val="bg1"/>
                </a:solidFill>
              </a:rPr>
              <a:t>:  </a:t>
            </a:r>
            <a:r>
              <a:rPr lang="en-GB" sz="1800" i="1" dirty="0">
                <a:solidFill>
                  <a:schemeClr val="bg1"/>
                </a:solidFill>
              </a:rPr>
              <a:t>Rep Team Leader 1 </a:t>
            </a:r>
            <a:r>
              <a:rPr lang="en-GB" sz="1800" dirty="0">
                <a:solidFill>
                  <a:schemeClr val="bg1"/>
                </a:solidFill>
              </a:rPr>
              <a:t>and </a:t>
            </a:r>
            <a:r>
              <a:rPr lang="en-GB" sz="1800" i="1" dirty="0">
                <a:solidFill>
                  <a:schemeClr val="bg1"/>
                </a:solidFill>
              </a:rPr>
              <a:t>Rep Team Leader 2</a:t>
            </a:r>
            <a:r>
              <a:rPr lang="en-GB" sz="1800" dirty="0">
                <a:solidFill>
                  <a:schemeClr val="bg1"/>
                </a:solidFill>
              </a:rPr>
              <a:t>.</a:t>
            </a:r>
          </a:p>
          <a:p>
            <a:pPr algn="l"/>
            <a:endParaRPr lang="en-GB" sz="1800" dirty="0">
              <a:solidFill>
                <a:schemeClr val="bg1"/>
              </a:solidFill>
            </a:endParaRPr>
          </a:p>
          <a:p>
            <a:pPr algn="l"/>
            <a:r>
              <a:rPr lang="en-GB" sz="1800" dirty="0">
                <a:solidFill>
                  <a:schemeClr val="bg1"/>
                </a:solidFill>
              </a:rPr>
              <a:t>Notes:  The organisation is only handling RTA claims.  The same rules apply if the organisation is handling ELPL claims and the </a:t>
            </a:r>
            <a:r>
              <a:rPr lang="en-GB" sz="1800" i="1" dirty="0">
                <a:solidFill>
                  <a:schemeClr val="bg1"/>
                </a:solidFill>
              </a:rPr>
              <a:t>CR ELPL Team Leader </a:t>
            </a:r>
            <a:r>
              <a:rPr lang="en-GB" sz="1800" dirty="0">
                <a:solidFill>
                  <a:schemeClr val="bg1"/>
                </a:solidFill>
              </a:rPr>
              <a:t>and</a:t>
            </a:r>
            <a:r>
              <a:rPr lang="en-GB" sz="1800" i="1" dirty="0">
                <a:solidFill>
                  <a:schemeClr val="bg1"/>
                </a:solidFill>
              </a:rPr>
              <a:t> CR ELPL Claim Handler </a:t>
            </a:r>
            <a:r>
              <a:rPr lang="en-GB" sz="1800" dirty="0">
                <a:solidFill>
                  <a:schemeClr val="bg1"/>
                </a:solidFill>
              </a:rPr>
              <a:t>profiles are used.</a:t>
            </a:r>
          </a:p>
        </p:txBody>
      </p:sp>
    </p:spTree>
    <p:extLst>
      <p:ext uri="{BB962C8B-B14F-4D97-AF65-F5344CB8AC3E}">
        <p14:creationId xmlns:p14="http://schemas.microsoft.com/office/powerpoint/2010/main" val="284078607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E0C32B7D-AAF8-4462-B336-1B0808A09BE9}" vid="{324D8A40-FDA2-4387-B2D5-B63BEDDCF3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43cec9d4-7357-44e9-aad3-d1ad27e6a2fe}" enabled="1" method="Privileged" siteId="{936109e5-933e-4961-900c-98c6e8c1f929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0</TotalTime>
  <Words>1117</Words>
  <Application>Microsoft Office PowerPoint</Application>
  <PresentationFormat>On-screen Show (4:3)</PresentationFormat>
  <Paragraphs>146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</dc:creator>
  <cp:keywords>Public Domain</cp:keywords>
  <cp:lastModifiedBy>Nathan Bridges</cp:lastModifiedBy>
  <cp:revision>144</cp:revision>
  <cp:lastPrinted>2013-05-29T14:26:10Z</cp:lastPrinted>
  <dcterms:created xsi:type="dcterms:W3CDTF">2012-08-16T17:54:39Z</dcterms:created>
  <dcterms:modified xsi:type="dcterms:W3CDTF">2026-03-12T14:29:11Z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81e0500a-7769-4279-9609-c77fad9f8244</vt:lpwstr>
  </property>
  <property fmtid="{D5CDD505-2E9C-101B-9397-08002B2CF9AE}" pid="3" name="Classification">
    <vt:lpwstr>PD</vt:lpwstr>
  </property>
  <property fmtid="{D5CDD505-2E9C-101B-9397-08002B2CF9AE}" pid="4" name="ClassificationContentMarkingFooterLocations">
    <vt:lpwstr>Office Theme:14</vt:lpwstr>
  </property>
  <property fmtid="{D5CDD505-2E9C-101B-9397-08002B2CF9AE}" pid="5" name="ClassificationContentMarkingFooterText">
    <vt:lpwstr>Confidential</vt:lpwstr>
  </property>
</Properties>
</file>